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10688625" cx="756285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367">
          <p15:clr>
            <a:srgbClr val="000000"/>
          </p15:clr>
        </p15:guide>
        <p15:guide id="2" pos="2382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367" orient="horz"/>
        <p:guide pos="2382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2216150" y="685800"/>
            <a:ext cx="24257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/>
          <p:nvPr>
            <p:ph idx="2" type="sldImg"/>
          </p:nvPr>
        </p:nvSpPr>
        <p:spPr>
          <a:xfrm>
            <a:off x="2216150" y="685800"/>
            <a:ext cx="2425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:notes"/>
          <p:cNvSpPr/>
          <p:nvPr>
            <p:ph idx="2" type="sldImg"/>
          </p:nvPr>
        </p:nvSpPr>
        <p:spPr>
          <a:xfrm>
            <a:off x="2216150" y="685800"/>
            <a:ext cx="24257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4" name="Google Shape;104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:notes"/>
          <p:cNvSpPr/>
          <p:nvPr>
            <p:ph idx="2" type="sldImg"/>
          </p:nvPr>
        </p:nvSpPr>
        <p:spPr>
          <a:xfrm>
            <a:off x="2216150" y="685800"/>
            <a:ext cx="2425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0" name="Google Shape;12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1" name="Google Shape;121;p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4:notes"/>
          <p:cNvSpPr/>
          <p:nvPr>
            <p:ph idx="2" type="sldImg"/>
          </p:nvPr>
        </p:nvSpPr>
        <p:spPr>
          <a:xfrm>
            <a:off x="2216150" y="685800"/>
            <a:ext cx="2425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7" name="Google Shape;13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8" name="Google Shape;138;p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5:notes"/>
          <p:cNvSpPr/>
          <p:nvPr>
            <p:ph idx="2" type="sldImg"/>
          </p:nvPr>
        </p:nvSpPr>
        <p:spPr>
          <a:xfrm>
            <a:off x="2216150" y="685800"/>
            <a:ext cx="2425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1" name="Google Shape;15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567214" y="3320407"/>
            <a:ext cx="6428423" cy="229112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1134428" y="6056895"/>
            <a:ext cx="5293995" cy="27315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 rot="5400000">
            <a:off x="254422" y="2617737"/>
            <a:ext cx="7054007" cy="6806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0" type="dt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 rot="5400000">
            <a:off x="1773896" y="4137212"/>
            <a:ext cx="9119981" cy="170164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 rot="5400000">
            <a:off x="-1692409" y="2498594"/>
            <a:ext cx="9119981" cy="49788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0" type="dt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1" type="ftr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2" type="sldNum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title"/>
          </p:nvPr>
        </p:nvSpPr>
        <p:spPr>
          <a:xfrm>
            <a:off x="597413" y="6868441"/>
            <a:ext cx="6428423" cy="21228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alibri"/>
              <a:buNone/>
              <a:defRPr b="1" sz="40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597413" y="4530301"/>
            <a:ext cx="6428423" cy="233813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0" type="dt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1" type="ftr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378142" y="2494016"/>
            <a:ext cx="3340259" cy="70540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5"/>
          <p:cNvSpPr txBox="1"/>
          <p:nvPr>
            <p:ph idx="2" type="body"/>
          </p:nvPr>
        </p:nvSpPr>
        <p:spPr>
          <a:xfrm>
            <a:off x="3844449" y="2494016"/>
            <a:ext cx="3340259" cy="70540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5"/>
          <p:cNvSpPr txBox="1"/>
          <p:nvPr>
            <p:ph idx="10" type="dt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1" type="ftr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378143" y="2392573"/>
            <a:ext cx="3341572" cy="9971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6"/>
          <p:cNvSpPr txBox="1"/>
          <p:nvPr>
            <p:ph idx="2" type="body"/>
          </p:nvPr>
        </p:nvSpPr>
        <p:spPr>
          <a:xfrm>
            <a:off x="378143" y="3389684"/>
            <a:ext cx="3341572" cy="6158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6"/>
          <p:cNvSpPr txBox="1"/>
          <p:nvPr>
            <p:ph idx="3" type="body"/>
          </p:nvPr>
        </p:nvSpPr>
        <p:spPr>
          <a:xfrm>
            <a:off x="3841823" y="2392573"/>
            <a:ext cx="3342885" cy="9971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6"/>
          <p:cNvSpPr txBox="1"/>
          <p:nvPr>
            <p:ph idx="4" type="body"/>
          </p:nvPr>
        </p:nvSpPr>
        <p:spPr>
          <a:xfrm>
            <a:off x="3841823" y="3389684"/>
            <a:ext cx="3342885" cy="6158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6"/>
          <p:cNvSpPr txBox="1"/>
          <p:nvPr>
            <p:ph idx="10" type="dt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1" type="ftr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0" type="dt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1" type="ftr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idx="10" type="dt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378143" y="425566"/>
            <a:ext cx="2488126" cy="181113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2956864" y="425567"/>
            <a:ext cx="4227843" cy="9122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–"/>
              <a:defRPr sz="2800"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»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9"/>
          <p:cNvSpPr txBox="1"/>
          <p:nvPr>
            <p:ph idx="2" type="body"/>
          </p:nvPr>
        </p:nvSpPr>
        <p:spPr>
          <a:xfrm>
            <a:off x="378143" y="2236697"/>
            <a:ext cx="2488126" cy="73113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1482372" y="7482047"/>
            <a:ext cx="4537710" cy="88329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/>
          <p:nvPr>
            <p:ph idx="2" type="pic"/>
          </p:nvPr>
        </p:nvSpPr>
        <p:spPr>
          <a:xfrm>
            <a:off x="1482372" y="955049"/>
            <a:ext cx="4537710" cy="6413183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1482372" y="8365344"/>
            <a:ext cx="4537710" cy="12544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5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13.png"/><Relationship Id="rId5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Relationship Id="rId4" Type="http://schemas.openxmlformats.org/officeDocument/2006/relationships/image" Target="../media/image1.png"/><Relationship Id="rId5" Type="http://schemas.openxmlformats.org/officeDocument/2006/relationships/image" Target="../media/image6.png"/><Relationship Id="rId6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png"/><Relationship Id="rId4" Type="http://schemas.openxmlformats.org/officeDocument/2006/relationships/image" Target="../media/image1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hyperlink" Target="mailto:d.goodley@sheffield.ac.uk" TargetMode="External"/><Relationship Id="rId4" Type="http://schemas.openxmlformats.org/officeDocument/2006/relationships/image" Target="../media/image8.png"/><Relationship Id="rId5" Type="http://schemas.openxmlformats.org/officeDocument/2006/relationships/image" Target="../media/image14.png"/><Relationship Id="rId6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/>
          <p:nvPr/>
        </p:nvSpPr>
        <p:spPr>
          <a:xfrm>
            <a:off x="1757484" y="94873"/>
            <a:ext cx="5080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89" name="Google Shape;89;p13"/>
          <p:cNvSpPr txBox="1"/>
          <p:nvPr/>
        </p:nvSpPr>
        <p:spPr>
          <a:xfrm>
            <a:off x="800875" y="1343963"/>
            <a:ext cx="18564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1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0" name="Google Shape;90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79300" y="6075750"/>
            <a:ext cx="1197350" cy="1197350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3"/>
          <p:cNvSpPr txBox="1"/>
          <p:nvPr/>
        </p:nvSpPr>
        <p:spPr>
          <a:xfrm>
            <a:off x="8126875" y="1466375"/>
            <a:ext cx="2455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92" name="Google Shape;92;p13"/>
          <p:cNvSpPr txBox="1"/>
          <p:nvPr/>
        </p:nvSpPr>
        <p:spPr>
          <a:xfrm>
            <a:off x="777350" y="8232900"/>
            <a:ext cx="6060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93" name="Google Shape;93;p13"/>
          <p:cNvSpPr txBox="1"/>
          <p:nvPr/>
        </p:nvSpPr>
        <p:spPr>
          <a:xfrm>
            <a:off x="6995277" y="3132757"/>
            <a:ext cx="3597300" cy="180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Questionnaire-2_medium.png" id="94" name="Google Shape;9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00867" y="2572565"/>
            <a:ext cx="1635004" cy="163500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313"/>
              </a:srgbClr>
            </a:outerShdw>
          </a:effectLst>
        </p:spPr>
      </p:pic>
      <p:sp>
        <p:nvSpPr>
          <p:cNvPr id="95" name="Google Shape;95;p13"/>
          <p:cNvSpPr txBox="1"/>
          <p:nvPr/>
        </p:nvSpPr>
        <p:spPr>
          <a:xfrm>
            <a:off x="625475" y="753904"/>
            <a:ext cx="6118800" cy="901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en-US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Project Title: Making ethics applications more accessible </a:t>
            </a:r>
            <a:endParaRPr b="1" i="0" sz="3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3"/>
          <p:cNvSpPr txBox="1"/>
          <p:nvPr/>
        </p:nvSpPr>
        <p:spPr>
          <a:xfrm>
            <a:off x="2981675" y="1777550"/>
            <a:ext cx="4229400" cy="38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is the project about?</a:t>
            </a:r>
            <a:endParaRPr b="1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University of Sheffield - along with the University of Plymouth - is working with four organisations:</a:t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Barod </a:t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Speakup Self-advocacy</a:t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Sunderland People First</a:t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Sheffield Voices</a:t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When universities, like Sheffield, do research projects we need to get permission from the Ethics Committees</a:t>
            </a:r>
            <a:endParaRPr b="0" i="0" sz="1400" u="none" cap="none" strike="noStrik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97" name="Google Shape;97;p13"/>
          <p:cNvSpPr txBox="1"/>
          <p:nvPr/>
        </p:nvSpPr>
        <p:spPr>
          <a:xfrm>
            <a:off x="3215425" y="5936150"/>
            <a:ext cx="328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98" name="Google Shape;98;p13"/>
          <p:cNvSpPr txBox="1"/>
          <p:nvPr/>
        </p:nvSpPr>
        <p:spPr>
          <a:xfrm>
            <a:off x="3079475" y="5936150"/>
            <a:ext cx="4033800" cy="190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do we want to achieve?</a:t>
            </a:r>
            <a:endParaRPr b="1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We want to make sure that everyone has a better understanding of ethics and the processes we go through to apply for ethics in the NHS.  </a:t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Information_Sign_medium.png" id="99" name="Google Shape;99;p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29615" y="8491131"/>
            <a:ext cx="1296701" cy="129670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313"/>
              </a:srgbClr>
            </a:outerShdw>
          </a:effectLst>
        </p:spPr>
      </p:pic>
      <p:sp>
        <p:nvSpPr>
          <p:cNvPr id="100" name="Google Shape;100;p13"/>
          <p:cNvSpPr txBox="1"/>
          <p:nvPr/>
        </p:nvSpPr>
        <p:spPr>
          <a:xfrm>
            <a:off x="3030325" y="8341205"/>
            <a:ext cx="36564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-US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Why did we choose to work with the four organisations?</a:t>
            </a:r>
            <a:endParaRPr b="1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0" i="0" lang="en-US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Because they are experienced researchers who have done lots of research with university partners.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13"/>
          <p:cNvSpPr txBox="1"/>
          <p:nvPr>
            <p:ph idx="12" type="sldNum"/>
          </p:nvPr>
        </p:nvSpPr>
        <p:spPr>
          <a:xfrm>
            <a:off x="5420043" y="9906785"/>
            <a:ext cx="17646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4"/>
          <p:cNvSpPr txBox="1"/>
          <p:nvPr/>
        </p:nvSpPr>
        <p:spPr>
          <a:xfrm>
            <a:off x="3069590" y="963397"/>
            <a:ext cx="3597300" cy="180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DId organisations have to be involved?</a:t>
            </a:r>
            <a:endParaRPr b="1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No, it was up to the organisations to decided whether you take part or not. </a:t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discuss your decision with a member of the research team or with someone else to help you make up your mind. </a:t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14"/>
          <p:cNvSpPr txBox="1"/>
          <p:nvPr/>
        </p:nvSpPr>
        <p:spPr>
          <a:xfrm>
            <a:off x="1757484" y="94873"/>
            <a:ext cx="508019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08" name="Google Shape;108;p14"/>
          <p:cNvSpPr txBox="1"/>
          <p:nvPr/>
        </p:nvSpPr>
        <p:spPr>
          <a:xfrm>
            <a:off x="800875" y="1343963"/>
            <a:ext cx="18564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1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9" name="Google Shape;10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55338" y="1140652"/>
            <a:ext cx="1530275" cy="1530275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4"/>
          <p:cNvSpPr txBox="1"/>
          <p:nvPr/>
        </p:nvSpPr>
        <p:spPr>
          <a:xfrm>
            <a:off x="8126875" y="1466375"/>
            <a:ext cx="2455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11" name="Google Shape;111;p14"/>
          <p:cNvSpPr txBox="1"/>
          <p:nvPr/>
        </p:nvSpPr>
        <p:spPr>
          <a:xfrm>
            <a:off x="2970200" y="3899468"/>
            <a:ext cx="3597300" cy="351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might be the good things about taking part?</a:t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Your ideas will change the way that University researchers and the NHS think about ethics - particularly in terms of including the views of experts-be-experience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Thumb_Up_medium.png" id="112" name="Google Shape;112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0713" y="3999369"/>
            <a:ext cx="1615495" cy="1615495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313"/>
              </a:srgbClr>
            </a:outerShdw>
          </a:effectLst>
        </p:spPr>
      </p:pic>
      <p:sp>
        <p:nvSpPr>
          <p:cNvPr id="113" name="Google Shape;113;p14"/>
          <p:cNvSpPr txBox="1"/>
          <p:nvPr/>
        </p:nvSpPr>
        <p:spPr>
          <a:xfrm>
            <a:off x="777350" y="8232900"/>
            <a:ext cx="6060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14" name="Google Shape;114;p14"/>
          <p:cNvSpPr txBox="1"/>
          <p:nvPr/>
        </p:nvSpPr>
        <p:spPr>
          <a:xfrm>
            <a:off x="6995277" y="3132757"/>
            <a:ext cx="3597300" cy="180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Thumb_Down_medium.png" id="115" name="Google Shape;115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65875" y="8039073"/>
            <a:ext cx="1635004" cy="163500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313"/>
              </a:srgbClr>
            </a:outerShdw>
          </a:effectLst>
        </p:spPr>
      </p:pic>
      <p:sp>
        <p:nvSpPr>
          <p:cNvPr id="116" name="Google Shape;116;p14"/>
          <p:cNvSpPr txBox="1"/>
          <p:nvPr/>
        </p:nvSpPr>
        <p:spPr>
          <a:xfrm>
            <a:off x="2970200" y="8148575"/>
            <a:ext cx="32415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What might the bad things be about taking part?</a:t>
            </a:r>
            <a:endParaRPr b="1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 hope you will enjoy taking part but it will take up some of your valuable time. 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14"/>
          <p:cNvSpPr txBox="1"/>
          <p:nvPr>
            <p:ph idx="12" type="sldNum"/>
          </p:nvPr>
        </p:nvSpPr>
        <p:spPr>
          <a:xfrm>
            <a:off x="5420043" y="9906785"/>
            <a:ext cx="17646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5"/>
          <p:cNvSpPr txBox="1"/>
          <p:nvPr>
            <p:ph type="ctrTitle"/>
          </p:nvPr>
        </p:nvSpPr>
        <p:spPr>
          <a:xfrm>
            <a:off x="567214" y="3125995"/>
            <a:ext cx="6428400" cy="229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24" name="Google Shape;124;p15"/>
          <p:cNvSpPr txBox="1"/>
          <p:nvPr>
            <p:ph idx="1" type="subTitle"/>
          </p:nvPr>
        </p:nvSpPr>
        <p:spPr>
          <a:xfrm>
            <a:off x="1134428" y="6056895"/>
            <a:ext cx="5294100" cy="27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/>
          </a:p>
        </p:txBody>
      </p:sp>
      <p:sp>
        <p:nvSpPr>
          <p:cNvPr id="125" name="Google Shape;125;p15"/>
          <p:cNvSpPr txBox="1"/>
          <p:nvPr/>
        </p:nvSpPr>
        <p:spPr>
          <a:xfrm>
            <a:off x="2961775" y="502325"/>
            <a:ext cx="31845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What will I do?</a:t>
            </a:r>
            <a:endParaRPr b="1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You will take part in four online workshops (held on Zoom)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15"/>
          <p:cNvSpPr txBox="1"/>
          <p:nvPr/>
        </p:nvSpPr>
        <p:spPr>
          <a:xfrm>
            <a:off x="3074075" y="2666525"/>
            <a:ext cx="3763500" cy="306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What will we talk about?</a:t>
            </a:r>
            <a:endParaRPr b="1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You will discuss with the University researchers the ethics process. The four workshops will consioder</a:t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AutoNum type="arabicPeriod"/>
            </a:pPr>
            <a:r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Introducing the NHS Ethics process (IRAS)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AutoNum type="arabicPeriod"/>
            </a:pPr>
            <a:r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Writing the research protocol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AutoNum type="arabicPeriod"/>
            </a:pPr>
            <a:r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Development of information sheets and consent forms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AutoNum type="arabicPeriod"/>
            </a:pPr>
            <a:r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Finalise IRAS application</a:t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15"/>
          <p:cNvSpPr txBox="1"/>
          <p:nvPr/>
        </p:nvSpPr>
        <p:spPr>
          <a:xfrm>
            <a:off x="3164525" y="5830913"/>
            <a:ext cx="35826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How will the workshops be organised?</a:t>
            </a:r>
            <a:endParaRPr b="1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 will use Easy Read, Plain English and words/images to discuss each stage of the ethics application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15"/>
          <p:cNvSpPr txBox="1"/>
          <p:nvPr/>
        </p:nvSpPr>
        <p:spPr>
          <a:xfrm>
            <a:off x="971700" y="8321225"/>
            <a:ext cx="586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9" name="Google Shape;129;p15"/>
          <p:cNvSpPr txBox="1"/>
          <p:nvPr/>
        </p:nvSpPr>
        <p:spPr>
          <a:xfrm>
            <a:off x="3281140" y="8190559"/>
            <a:ext cx="3597300" cy="180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do you hope to do with the discussion?</a:t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We will seek to write a two page document that captures good practice for involving people in understanding the ethics process</a:t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15"/>
          <p:cNvSpPr txBox="1"/>
          <p:nvPr>
            <p:ph idx="12" type="sldNum"/>
          </p:nvPr>
        </p:nvSpPr>
        <p:spPr>
          <a:xfrm>
            <a:off x="5420043" y="9906785"/>
            <a:ext cx="17646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31" name="Google Shape;131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2100" y="293650"/>
            <a:ext cx="1905000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66150" y="2932125"/>
            <a:ext cx="1905000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1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60325" y="6016300"/>
            <a:ext cx="1905000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1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71700" y="8321225"/>
            <a:ext cx="1905000" cy="190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6"/>
          <p:cNvSpPr txBox="1"/>
          <p:nvPr/>
        </p:nvSpPr>
        <p:spPr>
          <a:xfrm>
            <a:off x="3165075" y="519975"/>
            <a:ext cx="31845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Who is organising this project?</a:t>
            </a:r>
            <a:endParaRPr b="1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The University of Sheffield is organising and paying for this project. 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16"/>
          <p:cNvSpPr txBox="1"/>
          <p:nvPr/>
        </p:nvSpPr>
        <p:spPr>
          <a:xfrm>
            <a:off x="3276675" y="3346775"/>
            <a:ext cx="29613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Who looks after the information I give you?</a:t>
            </a:r>
            <a:endParaRPr b="1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University of Sheffield will look after your information and keep it safe.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16"/>
          <p:cNvSpPr txBox="1"/>
          <p:nvPr/>
        </p:nvSpPr>
        <p:spPr>
          <a:xfrm>
            <a:off x="3276675" y="5568525"/>
            <a:ext cx="32910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How will we use the information you give me? </a:t>
            </a:r>
            <a:endParaRPr b="1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Your words may be quoted in publications, reports, web pages, and other research outputs but you will not be named</a:t>
            </a:r>
            <a:endParaRPr b="0" i="0" sz="1300" u="none" cap="none" strike="noStrik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3" name="Google Shape;143;p16"/>
          <p:cNvSpPr txBox="1"/>
          <p:nvPr/>
        </p:nvSpPr>
        <p:spPr>
          <a:xfrm>
            <a:off x="3320475" y="8112850"/>
            <a:ext cx="2873700" cy="187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Who says it is ok to do this research?</a:t>
            </a:r>
            <a:endParaRPr b="1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University Ethics Committee will agree this research is OK to carry out. </a:t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44" name="Google Shape;144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6775" y="5663025"/>
            <a:ext cx="1905000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5213" y="332500"/>
            <a:ext cx="2143125" cy="214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9813" y="3046575"/>
            <a:ext cx="2143125" cy="214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9813" y="7981213"/>
            <a:ext cx="2143125" cy="2143125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16"/>
          <p:cNvSpPr txBox="1"/>
          <p:nvPr>
            <p:ph idx="12" type="sldNum"/>
          </p:nvPr>
        </p:nvSpPr>
        <p:spPr>
          <a:xfrm>
            <a:off x="5420043" y="9906785"/>
            <a:ext cx="17646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7"/>
          <p:cNvSpPr txBox="1"/>
          <p:nvPr/>
        </p:nvSpPr>
        <p:spPr>
          <a:xfrm>
            <a:off x="1525659" y="4837023"/>
            <a:ext cx="5080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54" name="Google Shape;154;p17"/>
          <p:cNvSpPr txBox="1"/>
          <p:nvPr/>
        </p:nvSpPr>
        <p:spPr>
          <a:xfrm>
            <a:off x="895975" y="3142225"/>
            <a:ext cx="6017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55" name="Google Shape;155;p17"/>
          <p:cNvSpPr txBox="1"/>
          <p:nvPr/>
        </p:nvSpPr>
        <p:spPr>
          <a:xfrm>
            <a:off x="2654102" y="5692025"/>
            <a:ext cx="42246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Thank you for reading this information. </a:t>
            </a:r>
            <a:endParaRPr b="1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For more information contact: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Dan Goodley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d.goodley@sheffield.ac.uk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Tel: </a:t>
            </a:r>
            <a:r>
              <a:rPr lang="en-US" sz="1800">
                <a:solidFill>
                  <a:schemeClr val="dk1"/>
                </a:solidFill>
              </a:rPr>
              <a:t>[redacted]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17"/>
          <p:cNvSpPr txBox="1"/>
          <p:nvPr/>
        </p:nvSpPr>
        <p:spPr>
          <a:xfrm>
            <a:off x="2465759" y="3018023"/>
            <a:ext cx="50802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if something goes wrong with the project?</a:t>
            </a:r>
            <a:endParaRPr b="1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Contact: </a:t>
            </a:r>
            <a:r>
              <a:rPr lang="en-US" sz="1800">
                <a:solidFill>
                  <a:schemeClr val="dk1"/>
                </a:solidFill>
              </a:rPr>
              <a:t>[redacted information]</a:t>
            </a:r>
            <a:endParaRPr b="0" i="0" sz="1400" u="none" cap="none" strike="noStrike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57" name="Google Shape;157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19100" y="714275"/>
            <a:ext cx="1238250" cy="1304925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17"/>
          <p:cNvSpPr txBox="1"/>
          <p:nvPr/>
        </p:nvSpPr>
        <p:spPr>
          <a:xfrm>
            <a:off x="2654100" y="726200"/>
            <a:ext cx="37218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 thank you for your time</a:t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 will be paying your organisation for each day of your time (£500 per day)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17"/>
          <p:cNvSpPr txBox="1"/>
          <p:nvPr/>
        </p:nvSpPr>
        <p:spPr>
          <a:xfrm>
            <a:off x="3400000" y="5771850"/>
            <a:ext cx="3478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60" name="Google Shape;160;p1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85725" y="2679725"/>
            <a:ext cx="1905000" cy="1905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17"/>
          <p:cNvSpPr txBox="1"/>
          <p:nvPr>
            <p:ph idx="12" type="sldNum"/>
          </p:nvPr>
        </p:nvSpPr>
        <p:spPr>
          <a:xfrm>
            <a:off x="5420043" y="9906785"/>
            <a:ext cx="1764600" cy="5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62" name="Google Shape;162;p1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35527" y="5458625"/>
            <a:ext cx="2330223" cy="1304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p UK B">
  <a:themeElements>
    <a:clrScheme name="Sky">
      <a:dk1>
        <a:srgbClr val="000000"/>
      </a:dk1>
      <a:lt1>
        <a:srgbClr val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